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57" r:id="rId4"/>
    <p:sldId id="258" r:id="rId5"/>
    <p:sldId id="259" r:id="rId6"/>
    <p:sldId id="261" r:id="rId7"/>
    <p:sldId id="267" r:id="rId8"/>
    <p:sldId id="262" r:id="rId9"/>
    <p:sldId id="268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Cabin" panose="020B0604020202020204" charset="0"/>
      <p:regular r:id="rId15"/>
    </p:embeddedFont>
    <p:embeddedFont>
      <p:font typeface="Unbounde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57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EA08F7-16B2-8299-B4AC-82BC1CECD3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554496F-7649-D871-B25C-C94489AEB6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98FFB5-D68B-DB6A-5280-236125AFF8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FF3E88-8AFF-8177-7F37-7851F49B25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8652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B0AC72-78B8-FF99-5A4F-9F1F48F67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7D4654E-CDAF-C1DA-4256-59694137ED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CF151B4-1618-935A-5252-5527530CB2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C376A8-146C-E3F2-85E7-7DAEFD62DA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162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B0E07-5931-1C2A-959A-6B48A4454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C65F75-881C-264D-970F-7B934B17B1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D147E0E-FC99-36CC-86F4-DD98785D1C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5FE32F-0225-C5A3-41D0-CE42A1A04E6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0782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10" Type="http://schemas.openxmlformats.org/officeDocument/2006/relationships/image" Target="../media/image22.pn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08653"/>
            <a:ext cx="7468553" cy="28160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IT Salary Dashboard – A Data Analysis Project Built with Streamlit &amp; Python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6324124" y="4783693"/>
            <a:ext cx="746855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This presentation details the development of an interactive IT Salary Dashboard. It provides dynamic visualizations for HR and tech executives. The dashboard helps explore compensation trends across the IT industry.</a:t>
            </a:r>
            <a:endParaRPr lang="en-US" sz="18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03935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Insights from the Dashboard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2770942"/>
            <a:ext cx="3614618" cy="2475190"/>
          </a:xfrm>
          <a:prstGeom prst="roundRect">
            <a:avLst>
              <a:gd name="adj" fmla="val 1451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63439" y="3010257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Gender Pay Gap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3505795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Identified disparities in compensation across genders in certain roles.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10178058" y="2770942"/>
            <a:ext cx="3614618" cy="2475190"/>
          </a:xfrm>
          <a:prstGeom prst="roundRect">
            <a:avLst>
              <a:gd name="adj" fmla="val 1451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417373" y="3010257"/>
            <a:ext cx="3135987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City Salary Variations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17373" y="3857744"/>
            <a:ext cx="3135987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Revealed significant salary differences between major IT hubs.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6324124" y="5485448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563439" y="572476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Seniority Impact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63439" y="6220301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Confirmed higher compensation for increased seniority and experience.</a:t>
            </a:r>
            <a:endParaRPr lang="en-US" sz="18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663303"/>
            <a:ext cx="746593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Future Enhancements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593324" y="2726293"/>
            <a:ext cx="30480" cy="3840004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832104" y="2980253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6324064" y="2726293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4315" y="2784277"/>
            <a:ext cx="337899" cy="422434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790259" y="2808565"/>
            <a:ext cx="3257193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More Data Sources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7790259" y="3304103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Integrate additional external salary datasets.</a:t>
            </a:r>
            <a:endParaRPr lang="en-US" sz="1850" dirty="0"/>
          </a:p>
        </p:txBody>
      </p:sp>
      <p:sp>
        <p:nvSpPr>
          <p:cNvPr id="10" name="Shape 6"/>
          <p:cNvSpPr/>
          <p:nvPr/>
        </p:nvSpPr>
        <p:spPr>
          <a:xfrm>
            <a:off x="6832104" y="4419838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Shape 7"/>
          <p:cNvSpPr/>
          <p:nvPr/>
        </p:nvSpPr>
        <p:spPr>
          <a:xfrm>
            <a:off x="6324064" y="4165878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24315" y="4223861"/>
            <a:ext cx="337899" cy="422434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7790259" y="4248150"/>
            <a:ext cx="333255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Predictive Analytics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790259" y="4743688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 machine learning for salary predictions.</a:t>
            </a:r>
            <a:endParaRPr lang="en-US" sz="1850" dirty="0"/>
          </a:p>
        </p:txBody>
      </p:sp>
      <p:sp>
        <p:nvSpPr>
          <p:cNvPr id="15" name="Shape 10"/>
          <p:cNvSpPr/>
          <p:nvPr/>
        </p:nvSpPr>
        <p:spPr>
          <a:xfrm>
            <a:off x="6832104" y="5859423"/>
            <a:ext cx="718066" cy="30480"/>
          </a:xfrm>
          <a:prstGeom prst="roundRect">
            <a:avLst>
              <a:gd name="adj" fmla="val 117806"/>
            </a:avLst>
          </a:prstGeom>
          <a:solidFill>
            <a:srgbClr val="49606E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Shape 11"/>
          <p:cNvSpPr/>
          <p:nvPr/>
        </p:nvSpPr>
        <p:spPr>
          <a:xfrm>
            <a:off x="6324064" y="5605462"/>
            <a:ext cx="538520" cy="538520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4315" y="5663446"/>
            <a:ext cx="337899" cy="422434"/>
          </a:xfrm>
          <a:prstGeom prst="rect">
            <a:avLst/>
          </a:prstGeom>
        </p:spPr>
      </p:pic>
      <p:sp>
        <p:nvSpPr>
          <p:cNvPr id="18" name="Text 12"/>
          <p:cNvSpPr/>
          <p:nvPr/>
        </p:nvSpPr>
        <p:spPr>
          <a:xfrm>
            <a:off x="7790259" y="5687735"/>
            <a:ext cx="412742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Advanced Visualizations</a:t>
            </a:r>
            <a:endParaRPr lang="en-US" sz="2200" dirty="0"/>
          </a:p>
        </p:txBody>
      </p:sp>
      <p:sp>
        <p:nvSpPr>
          <p:cNvPr id="19" name="Text 13"/>
          <p:cNvSpPr/>
          <p:nvPr/>
        </p:nvSpPr>
        <p:spPr>
          <a:xfrm>
            <a:off x="7790259" y="6183273"/>
            <a:ext cx="6002417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Add complex, interactive charts and graphs.</a:t>
            </a:r>
            <a:endParaRPr lang="en-US" sz="18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668316"/>
            <a:ext cx="8210431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 &amp; Next Steps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4850963"/>
            <a:ext cx="4078962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6200" dirty="0"/>
          </a:p>
        </p:txBody>
      </p:sp>
      <p:sp>
        <p:nvSpPr>
          <p:cNvPr id="5" name="Text 2"/>
          <p:cNvSpPr/>
          <p:nvPr/>
        </p:nvSpPr>
        <p:spPr>
          <a:xfrm>
            <a:off x="1469112" y="59399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Success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837724" y="6435447"/>
            <a:ext cx="40789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Dashboard offers valuable IT compensation insights.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5275659" y="4850963"/>
            <a:ext cx="4078962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6200" dirty="0"/>
          </a:p>
        </p:txBody>
      </p:sp>
      <p:sp>
        <p:nvSpPr>
          <p:cNvPr id="8" name="Text 5"/>
          <p:cNvSpPr/>
          <p:nvPr/>
        </p:nvSpPr>
        <p:spPr>
          <a:xfrm>
            <a:off x="5907048" y="593990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Actionable Data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75659" y="6435447"/>
            <a:ext cx="407896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Empowers HR and executives with clear trends.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9713595" y="4850963"/>
            <a:ext cx="4079081" cy="789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200"/>
              </a:lnSpc>
              <a:buNone/>
            </a:pPr>
            <a:r>
              <a:rPr lang="en-US" sz="6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6200" dirty="0"/>
          </a:p>
        </p:txBody>
      </p:sp>
      <p:sp>
        <p:nvSpPr>
          <p:cNvPr id="11" name="Text 8"/>
          <p:cNvSpPr/>
          <p:nvPr/>
        </p:nvSpPr>
        <p:spPr>
          <a:xfrm>
            <a:off x="9713595" y="5939909"/>
            <a:ext cx="4079081" cy="7038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Continuous Improvement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713595" y="6787396"/>
            <a:ext cx="407908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Future plans include expanded data and features.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495F2F-1FA7-71F8-5046-66840B6E7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17159210-7FA8-9FC1-EF23-100AF3509A58}"/>
              </a:ext>
            </a:extLst>
          </p:cNvPr>
          <p:cNvSpPr/>
          <p:nvPr/>
        </p:nvSpPr>
        <p:spPr>
          <a:xfrm>
            <a:off x="585345" y="640117"/>
            <a:ext cx="10028226" cy="829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Overview</a:t>
            </a:r>
            <a:endParaRPr lang="en-US" sz="41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A03C97-E72B-4CE2-6C1E-4847028F8FC8}"/>
              </a:ext>
            </a:extLst>
          </p:cNvPr>
          <p:cNvSpPr txBox="1"/>
          <p:nvPr/>
        </p:nvSpPr>
        <p:spPr>
          <a:xfrm>
            <a:off x="585345" y="1665515"/>
            <a:ext cx="13576969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en-US" sz="2000" dirty="0">
                <a:solidFill>
                  <a:srgbClr val="FFFFFF"/>
                </a:solidFill>
                <a:latin typeface="Cabin" panose="020B0604020202020204" charset="0"/>
              </a:rPr>
              <a:t>Project</a:t>
            </a:r>
            <a:r>
              <a:rPr lang="en-US" sz="2000" dirty="0">
                <a:latin typeface="Cabin" panose="020B0604020202020204" charset="0"/>
              </a:rPr>
              <a:t>  </a:t>
            </a:r>
            <a:r>
              <a:rPr lang="en-US" sz="2000" dirty="0">
                <a:solidFill>
                  <a:srgbClr val="FFFFFF"/>
                </a:solidFill>
                <a:latin typeface="Cabin" panose="020B0604020202020204" charset="0"/>
              </a:rPr>
              <a:t>Summary</a:t>
            </a:r>
            <a:br>
              <a:rPr lang="en-US" dirty="0">
                <a:solidFill>
                  <a:srgbClr val="FFFFFF"/>
                </a:solidFill>
                <a:latin typeface="Unbounded" pitchFamily="34" charset="0"/>
              </a:rPr>
            </a:br>
            <a:br>
              <a:rPr lang="en-US" dirty="0">
                <a:solidFill>
                  <a:srgbClr val="FFFFFF"/>
                </a:solidFill>
                <a:latin typeface="Unbounded" pitchFamily="34" charset="0"/>
              </a:rPr>
            </a:b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This project focuses on building an interactive dashboard using Python and </a:t>
            </a:r>
            <a:r>
              <a:rPr lang="en-US" dirty="0" err="1">
                <a:solidFill>
                  <a:srgbClr val="FFFFFF"/>
                </a:solidFill>
                <a:latin typeface="Cabin" panose="020B0604020202020204" charset="0"/>
              </a:rPr>
              <a:t>Streamlit</a:t>
            </a: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 to analyze IT salary data collected across multiple years in the EU region.</a:t>
            </a: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We used two separate CSV files as our primary data sources:</a:t>
            </a: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• IT Salary Survey EU 2020.csv (data from 2018 to 2020)</a:t>
            </a: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• IT Salary Survey EU 2018.csv (data from 2018 and earlier)</a:t>
            </a: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br>
              <a:rPr lang="en-US" dirty="0">
                <a:solidFill>
                  <a:srgbClr val="FFFFFF"/>
                </a:solidFill>
                <a:latin typeface="Unbounded" pitchFamily="34" charset="0"/>
              </a:rPr>
            </a:b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These files were merged and cleaned to form one consolidated dataset used in our dashboard.</a:t>
            </a: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Project Objectives:</a:t>
            </a: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endParaRPr lang="en-US" dirty="0">
              <a:solidFill>
                <a:srgbClr val="FFFFFF"/>
              </a:solidFill>
              <a:latin typeface="Cabin" panose="020B060402020202020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 Combine historical IT salary data for deeper insights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 Analyze trends across gender, seniority, and company type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FFFF"/>
                </a:solidFill>
                <a:latin typeface="Cabin" panose="020B0604020202020204" charset="0"/>
              </a:rPr>
              <a:t> Build a responsive dashboard that enables real-time filtering and exploration</a:t>
            </a:r>
          </a:p>
          <a:p>
            <a:pPr algn="l"/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br>
              <a:rPr lang="en-US" dirty="0">
                <a:solidFill>
                  <a:srgbClr val="FFFFFF"/>
                </a:solidFill>
                <a:latin typeface="Cabin" panose="020B0604020202020204" charset="0"/>
              </a:rPr>
            </a:br>
            <a:br>
              <a:rPr lang="en-US" dirty="0">
                <a:solidFill>
                  <a:srgbClr val="FFFFFF"/>
                </a:solidFill>
                <a:latin typeface="Unbounded" pitchFamily="34" charset="0"/>
              </a:rPr>
            </a:br>
            <a:br>
              <a:rPr lang="en-US" dirty="0">
                <a:solidFill>
                  <a:srgbClr val="FFFFFF"/>
                </a:solidFill>
                <a:latin typeface="Unbounded" pitchFamily="34" charset="0"/>
              </a:rPr>
            </a:br>
            <a:endParaRPr lang="en-US" dirty="0">
              <a:solidFill>
                <a:srgbClr val="FFFFFF"/>
              </a:solidFill>
              <a:latin typeface="Unbounded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7576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8067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7688" y="613886"/>
            <a:ext cx="7581424" cy="1313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Tools Used in the Project</a:t>
            </a:r>
            <a:endParaRPr lang="en-US" sz="41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7688" y="2261949"/>
            <a:ext cx="558046" cy="55804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67688" y="3043237"/>
            <a:ext cx="2341126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Python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6267688" y="3505438"/>
            <a:ext cx="2341126" cy="1071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Used for robust data manipulation and analysis.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87778" y="2261949"/>
            <a:ext cx="558046" cy="55804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887778" y="3043237"/>
            <a:ext cx="2341126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Pandas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8887778" y="3505438"/>
            <a:ext cx="2341126" cy="1071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Provided essential data structures and tools for cleaning.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507867" y="2261949"/>
            <a:ext cx="558046" cy="55804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07867" y="3043237"/>
            <a:ext cx="2341126" cy="65651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Seaborn/Matplotlib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11507867" y="3833693"/>
            <a:ext cx="2341126" cy="1071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Enabled sophisticated data visualization and plotting.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67688" y="5351740"/>
            <a:ext cx="558046" cy="55804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267688" y="6133028"/>
            <a:ext cx="2341126" cy="3282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Streamlit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6267688" y="6595229"/>
            <a:ext cx="2341126" cy="10715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Facilitated rapid, interactive dashboard development.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6524" y="678418"/>
            <a:ext cx="7610951" cy="1288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Importing &amp; Appending CSV Data</a:t>
            </a:r>
            <a:endParaRPr lang="en-US" sz="40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524" y="2295168"/>
            <a:ext cx="1095018" cy="13139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90036" y="2514124"/>
            <a:ext cx="2576512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Collect Files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190036" y="2967514"/>
            <a:ext cx="6187440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Multiple CSV files gathered from various sources.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524" y="3609142"/>
            <a:ext cx="1095018" cy="13139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90036" y="3828098"/>
            <a:ext cx="2576512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Initial Append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190036" y="4281488"/>
            <a:ext cx="6187440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Attempted to merge files into a single dataset.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6524" y="4923115"/>
            <a:ext cx="1095018" cy="13139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90036" y="5142071"/>
            <a:ext cx="3028355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Encountered Issues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190036" y="5595461"/>
            <a:ext cx="6187440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Inconsistent column structures, missing values, and encoding.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6524" y="6237089"/>
            <a:ext cx="1095018" cy="131397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90036" y="6456045"/>
            <a:ext cx="2783443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Required Handling</a:t>
            </a:r>
            <a:endParaRPr lang="en-US" sz="2000" dirty="0"/>
          </a:p>
        </p:txBody>
      </p:sp>
      <p:sp>
        <p:nvSpPr>
          <p:cNvPr id="15" name="Text 8"/>
          <p:cNvSpPr/>
          <p:nvPr/>
        </p:nvSpPr>
        <p:spPr>
          <a:xfrm>
            <a:off x="2190036" y="6909435"/>
            <a:ext cx="6187440" cy="3502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Pandas cleaning functions, data type checks, and alignment.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475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671" y="3629263"/>
            <a:ext cx="10604302" cy="6669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Cleaning &amp; Preparing the Dataset</a:t>
            </a:r>
            <a:endParaRPr lang="en-US" sz="4200" dirty="0"/>
          </a:p>
        </p:txBody>
      </p:sp>
      <p:sp>
        <p:nvSpPr>
          <p:cNvPr id="4" name="Shape 1"/>
          <p:cNvSpPr/>
          <p:nvPr/>
        </p:nvSpPr>
        <p:spPr>
          <a:xfrm>
            <a:off x="793671" y="5656898"/>
            <a:ext cx="3005614" cy="226695"/>
          </a:xfrm>
          <a:prstGeom prst="roundRect">
            <a:avLst>
              <a:gd name="adj" fmla="val 1500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793671" y="6223754"/>
            <a:ext cx="2667953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Handle Nulls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793671" y="6693218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Identified and addressed all missing values effectively.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139446" y="5316736"/>
            <a:ext cx="3005614" cy="226695"/>
          </a:xfrm>
          <a:prstGeom prst="roundRect">
            <a:avLst>
              <a:gd name="adj" fmla="val 1500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4139446" y="5883593"/>
            <a:ext cx="3005614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Standardize Columns</a:t>
            </a:r>
            <a:endParaRPr lang="en-US" sz="2100" dirty="0"/>
          </a:p>
        </p:txBody>
      </p:sp>
      <p:sp>
        <p:nvSpPr>
          <p:cNvPr id="9" name="Text 6"/>
          <p:cNvSpPr/>
          <p:nvPr/>
        </p:nvSpPr>
        <p:spPr>
          <a:xfrm>
            <a:off x="4139446" y="6686550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Ensured consistent naming and structure across columns.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485221" y="4976574"/>
            <a:ext cx="3005614" cy="226695"/>
          </a:xfrm>
          <a:prstGeom prst="roundRect">
            <a:avLst>
              <a:gd name="adj" fmla="val 1500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485221" y="5543431"/>
            <a:ext cx="3005614" cy="666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Correct Data Types</a:t>
            </a:r>
            <a:endParaRPr lang="en-US" sz="2100" dirty="0"/>
          </a:p>
        </p:txBody>
      </p:sp>
      <p:sp>
        <p:nvSpPr>
          <p:cNvPr id="12" name="Text 9"/>
          <p:cNvSpPr/>
          <p:nvPr/>
        </p:nvSpPr>
        <p:spPr>
          <a:xfrm>
            <a:off x="7485221" y="6346388"/>
            <a:ext cx="300561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Adjusted data types for accurate analysis and calculations.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830997" y="4636413"/>
            <a:ext cx="3005733" cy="226695"/>
          </a:xfrm>
          <a:prstGeom prst="roundRect">
            <a:avLst>
              <a:gd name="adj" fmla="val 1500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830997" y="5203269"/>
            <a:ext cx="2725460" cy="3334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Final Preparation</a:t>
            </a:r>
            <a:endParaRPr lang="en-US" sz="2100" dirty="0"/>
          </a:p>
        </p:txBody>
      </p:sp>
      <p:sp>
        <p:nvSpPr>
          <p:cNvPr id="15" name="Text 12"/>
          <p:cNvSpPr/>
          <p:nvPr/>
        </p:nvSpPr>
        <p:spPr>
          <a:xfrm>
            <a:off x="10830997" y="5672733"/>
            <a:ext cx="300573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Prepared the cleaned dataset for deeper analysis.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709738"/>
            <a:ext cx="10682168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Exploratory Data Analysis (EDA)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2326362" y="307871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Salary Ranges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3574256"/>
            <a:ext cx="430482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Examined the distribution of salaries across different roles.</a:t>
            </a:r>
            <a:endParaRPr lang="en-US" sz="18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521" y="2892504"/>
            <a:ext cx="3627358" cy="3627358"/>
          </a:xfrm>
          <a:prstGeom prst="rect">
            <a:avLst/>
          </a:prstGeom>
        </p:spPr>
      </p:pic>
      <p:sp>
        <p:nvSpPr>
          <p:cNvPr id="6" name="Shape 3"/>
          <p:cNvSpPr/>
          <p:nvPr/>
        </p:nvSpPr>
        <p:spPr>
          <a:xfrm>
            <a:off x="5781556" y="3172539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6100" y="3303389"/>
            <a:ext cx="269200" cy="33659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9487853" y="3078718"/>
            <a:ext cx="297703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Experience Levels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487853" y="3574256"/>
            <a:ext cx="430482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Analyzed how experience correlates with compensation.</a:t>
            </a:r>
            <a:endParaRPr lang="en-US" sz="18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1521" y="2892504"/>
            <a:ext cx="3627358" cy="3627358"/>
          </a:xfrm>
          <a:prstGeom prst="rect">
            <a:avLst/>
          </a:prstGeom>
        </p:spPr>
      </p:pic>
      <p:sp>
        <p:nvSpPr>
          <p:cNvPr id="11" name="Shape 6"/>
          <p:cNvSpPr/>
          <p:nvPr/>
        </p:nvSpPr>
        <p:spPr>
          <a:xfrm>
            <a:off x="8250317" y="3172539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4861" y="3303389"/>
            <a:ext cx="269200" cy="336590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9487853" y="507194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Job Titles</a:t>
            </a:r>
            <a:endParaRPr lang="en-US" sz="2200" dirty="0"/>
          </a:p>
        </p:txBody>
      </p:sp>
      <p:sp>
        <p:nvSpPr>
          <p:cNvPr id="14" name="Text 8"/>
          <p:cNvSpPr/>
          <p:nvPr/>
        </p:nvSpPr>
        <p:spPr>
          <a:xfrm>
            <a:off x="9487853" y="5567482"/>
            <a:ext cx="430482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Investigated salary variations based on specific job titles.</a:t>
            </a:r>
            <a:endParaRPr lang="en-US" sz="18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01521" y="2892504"/>
            <a:ext cx="3627358" cy="3627358"/>
          </a:xfrm>
          <a:prstGeom prst="rect">
            <a:avLst/>
          </a:prstGeom>
        </p:spPr>
      </p:pic>
      <p:sp>
        <p:nvSpPr>
          <p:cNvPr id="16" name="Shape 9"/>
          <p:cNvSpPr/>
          <p:nvPr/>
        </p:nvSpPr>
        <p:spPr>
          <a:xfrm>
            <a:off x="8250317" y="5641300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17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414861" y="5772150"/>
            <a:ext cx="269200" cy="336590"/>
          </a:xfrm>
          <a:prstGeom prst="rect">
            <a:avLst/>
          </a:prstGeom>
        </p:spPr>
      </p:pic>
      <p:sp>
        <p:nvSpPr>
          <p:cNvPr id="18" name="Text 10"/>
          <p:cNvSpPr/>
          <p:nvPr/>
        </p:nvSpPr>
        <p:spPr>
          <a:xfrm>
            <a:off x="1294328" y="5071943"/>
            <a:ext cx="3848219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Visualization Decisions</a:t>
            </a:r>
            <a:endParaRPr lang="en-US" sz="2200" dirty="0"/>
          </a:p>
        </p:txBody>
      </p:sp>
      <p:sp>
        <p:nvSpPr>
          <p:cNvPr id="19" name="Text 11"/>
          <p:cNvSpPr/>
          <p:nvPr/>
        </p:nvSpPr>
        <p:spPr>
          <a:xfrm>
            <a:off x="837724" y="5567482"/>
            <a:ext cx="4304824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EDA directly informed dashboard visualization choices.</a:t>
            </a:r>
            <a:endParaRPr lang="en-US" sz="1850" dirty="0"/>
          </a:p>
        </p:txBody>
      </p:sp>
      <p:pic>
        <p:nvPicPr>
          <p:cNvPr id="20" name="Image 6" descr="preencoded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01521" y="2892504"/>
            <a:ext cx="3627358" cy="3627358"/>
          </a:xfrm>
          <a:prstGeom prst="rect">
            <a:avLst/>
          </a:prstGeom>
        </p:spPr>
      </p:pic>
      <p:sp>
        <p:nvSpPr>
          <p:cNvPr id="21" name="Shape 12"/>
          <p:cNvSpPr/>
          <p:nvPr/>
        </p:nvSpPr>
        <p:spPr>
          <a:xfrm>
            <a:off x="5781556" y="5641300"/>
            <a:ext cx="598408" cy="598408"/>
          </a:xfrm>
          <a:prstGeom prst="roundRect">
            <a:avLst>
              <a:gd name="adj" fmla="val 152652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22" name="Image 7" descr="preencoded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946100" y="5772150"/>
            <a:ext cx="269200" cy="3365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C35F5-E087-683B-EC30-D3484F82E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0D8771C6-D342-12BF-244E-6E8CF7035FBD}"/>
              </a:ext>
            </a:extLst>
          </p:cNvPr>
          <p:cNvSpPr/>
          <p:nvPr/>
        </p:nvSpPr>
        <p:spPr>
          <a:xfrm>
            <a:off x="837724" y="1198007"/>
            <a:ext cx="5709404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Exploratory Data Analysis (EDA)</a:t>
            </a:r>
            <a:endParaRPr lang="en-US" sz="4400" dirty="0"/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DA7E71F9-1A5F-8999-727D-102607D90E24}"/>
              </a:ext>
            </a:extLst>
          </p:cNvPr>
          <p:cNvSpPr/>
          <p:nvPr/>
        </p:nvSpPr>
        <p:spPr>
          <a:xfrm>
            <a:off x="933146" y="2975217"/>
            <a:ext cx="6185535" cy="26928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>
              <a:lnSpc>
                <a:spcPts val="3000"/>
              </a:lnSpc>
            </a:pPr>
            <a:r>
              <a:rPr lang="en-US" sz="20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Exploratory Data Analysis was performed to identify :</a:t>
            </a:r>
            <a:br>
              <a:rPr lang="en-US" sz="200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</a:br>
            <a:br>
              <a:rPr lang="en-US" sz="1850" b="1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</a:b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• Top Company Types by senior roles </a:t>
            </a:r>
            <a:b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</a:b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• Salary distribution by role</a:t>
            </a:r>
            <a:b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</a:b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• Gender and seniority representation</a:t>
            </a:r>
            <a:b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</a:b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• Trends in bonuses</a:t>
            </a:r>
            <a:b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</a:b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• City-wise experience and average.</a:t>
            </a:r>
            <a:endParaRPr lang="en-US" sz="1850" dirty="0"/>
          </a:p>
        </p:txBody>
      </p:sp>
      <p:pic>
        <p:nvPicPr>
          <p:cNvPr id="6" name="Picture 5" descr="A graph of a company&#10;&#10;AI-generated content may be incorrect.">
            <a:extLst>
              <a:ext uri="{FF2B5EF4-FFF2-40B4-BE49-F238E27FC236}">
                <a16:creationId xmlns:a16="http://schemas.microsoft.com/office/drawing/2014/main" id="{F536B861-48B6-01C6-8272-002BBD18C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2774" y="2309313"/>
            <a:ext cx="5861512" cy="402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855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88194" y="800814"/>
            <a:ext cx="7567612" cy="1324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Building the Streamlit Dashboard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788194" y="2463046"/>
            <a:ext cx="506611" cy="50661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882491" y="2517636"/>
            <a:ext cx="317897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500" dirty="0"/>
          </a:p>
        </p:txBody>
      </p:sp>
      <p:sp>
        <p:nvSpPr>
          <p:cNvPr id="6" name="Text 3"/>
          <p:cNvSpPr/>
          <p:nvPr/>
        </p:nvSpPr>
        <p:spPr>
          <a:xfrm>
            <a:off x="1519952" y="2540437"/>
            <a:ext cx="2727722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Layout Structure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1519952" y="3006566"/>
            <a:ext cx="683585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Organized the dashboard for intuitive user experience.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788194" y="3817025"/>
            <a:ext cx="506611" cy="50661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882491" y="3871615"/>
            <a:ext cx="317897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7"/>
          <p:cNvSpPr/>
          <p:nvPr/>
        </p:nvSpPr>
        <p:spPr>
          <a:xfrm>
            <a:off x="1519952" y="3894415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Sidebar Filters</a:t>
            </a:r>
            <a:endParaRPr lang="en-US" sz="2050" dirty="0"/>
          </a:p>
        </p:txBody>
      </p:sp>
      <p:sp>
        <p:nvSpPr>
          <p:cNvPr id="11" name="Text 8"/>
          <p:cNvSpPr/>
          <p:nvPr/>
        </p:nvSpPr>
        <p:spPr>
          <a:xfrm>
            <a:off x="1519952" y="4360545"/>
            <a:ext cx="683585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Integrated dynamic filters for Gender, City, Seniority, Company Type.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88194" y="5171003"/>
            <a:ext cx="506611" cy="50661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882491" y="5225594"/>
            <a:ext cx="317897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500" dirty="0"/>
          </a:p>
        </p:txBody>
      </p:sp>
      <p:sp>
        <p:nvSpPr>
          <p:cNvPr id="14" name="Text 11"/>
          <p:cNvSpPr/>
          <p:nvPr/>
        </p:nvSpPr>
        <p:spPr>
          <a:xfrm>
            <a:off x="1519952" y="5248394"/>
            <a:ext cx="2649379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Dynamic Charts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519952" y="5714524"/>
            <a:ext cx="683585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Implemented interactive visualizations that update with filters.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788194" y="6524982"/>
            <a:ext cx="506611" cy="506611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882491" y="6579572"/>
            <a:ext cx="317897" cy="3973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25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500" dirty="0"/>
          </a:p>
        </p:txBody>
      </p:sp>
      <p:sp>
        <p:nvSpPr>
          <p:cNvPr id="18" name="Text 15"/>
          <p:cNvSpPr/>
          <p:nvPr/>
        </p:nvSpPr>
        <p:spPr>
          <a:xfrm>
            <a:off x="1519952" y="6602373"/>
            <a:ext cx="4408884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Performance Indicators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1519952" y="7068503"/>
            <a:ext cx="6835854" cy="360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Displayed essential metrics for quick insights.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6E55A7-AC34-B23C-B093-CE00B6AFAF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DBA87408-87CC-F853-0B8A-8C918F2E2A8A}"/>
              </a:ext>
            </a:extLst>
          </p:cNvPr>
          <p:cNvSpPr/>
          <p:nvPr/>
        </p:nvSpPr>
        <p:spPr>
          <a:xfrm>
            <a:off x="788194" y="800814"/>
            <a:ext cx="11022806" cy="13244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Building the Streamlit Dashboard</a:t>
            </a:r>
            <a:endParaRPr lang="en-US" sz="4150" dirty="0"/>
          </a:p>
        </p:txBody>
      </p:sp>
      <p:pic>
        <p:nvPicPr>
          <p:cNvPr id="23" name="Picture 22" descr="A screenshot of a screen&#10;&#10;AI-generated content may be incorrect.">
            <a:extLst>
              <a:ext uri="{FF2B5EF4-FFF2-40B4-BE49-F238E27FC236}">
                <a16:creationId xmlns:a16="http://schemas.microsoft.com/office/drawing/2014/main" id="{08846A53-A92E-2F41-EE8B-FC3ECAC85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60891" y="2074225"/>
            <a:ext cx="2814618" cy="2080440"/>
          </a:xfrm>
          <a:prstGeom prst="rect">
            <a:avLst/>
          </a:prstGeom>
        </p:spPr>
      </p:pic>
      <p:pic>
        <p:nvPicPr>
          <p:cNvPr id="25" name="Picture 24" descr="A number of black numbers&#10;&#10;AI-generated content may be incorrect.">
            <a:extLst>
              <a:ext uri="{FF2B5EF4-FFF2-40B4-BE49-F238E27FC236}">
                <a16:creationId xmlns:a16="http://schemas.microsoft.com/office/drawing/2014/main" id="{9FA73894-7B9E-CBD9-0A4C-9E3B331E48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60891" y="5038955"/>
            <a:ext cx="2814618" cy="96020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46B9A7CB-A8F7-8EC2-671B-8A05E3A32DD2}"/>
              </a:ext>
            </a:extLst>
          </p:cNvPr>
          <p:cNvSpPr txBox="1"/>
          <p:nvPr/>
        </p:nvSpPr>
        <p:spPr>
          <a:xfrm>
            <a:off x="788194" y="2074225"/>
            <a:ext cx="9285515" cy="5439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000"/>
              </a:lnSpc>
              <a:buNone/>
            </a:pPr>
            <a:r>
              <a:rPr lang="en-US" sz="2000" b="1" dirty="0">
                <a:solidFill>
                  <a:srgbClr val="CAD6DE"/>
                </a:solidFill>
                <a:latin typeface="Cabin" pitchFamily="34" charset="0"/>
              </a:rPr>
              <a:t>📌 Interactive Sidebar Filters</a:t>
            </a:r>
            <a:br>
              <a:rPr lang="en-US" sz="2000" b="1" dirty="0">
                <a:solidFill>
                  <a:srgbClr val="CAD6DE"/>
                </a:solidFill>
                <a:latin typeface="Cabin" pitchFamily="34" charset="0"/>
              </a:rPr>
            </a:br>
            <a:endParaRPr lang="en-US" sz="2000" b="1" dirty="0">
              <a:solidFill>
                <a:srgbClr val="CAD6DE"/>
              </a:solidFill>
              <a:latin typeface="Cabin" pitchFamily="34" charset="0"/>
            </a:endParaRPr>
          </a:p>
          <a:p>
            <a:pPr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AD6DE"/>
                </a:solidFill>
                <a:latin typeface="Cabin" pitchFamily="34" charset="0"/>
              </a:rPr>
              <a:t> Users can filter data based on Gender, City, Company Type, and Seniority Level.</a:t>
            </a:r>
          </a:p>
          <a:p>
            <a:pPr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AD6DE"/>
                </a:solidFill>
                <a:latin typeface="Cabin" pitchFamily="34" charset="0"/>
              </a:rPr>
              <a:t> These filters dynamically adjust all visualizations and metrics on the dashboard.</a:t>
            </a:r>
          </a:p>
          <a:p>
            <a:pPr>
              <a:lnSpc>
                <a:spcPts val="3000"/>
              </a:lnSpc>
              <a:buNone/>
            </a:pPr>
            <a:br>
              <a:rPr lang="en-US" sz="2000" b="1" dirty="0">
                <a:solidFill>
                  <a:srgbClr val="CAD6DE"/>
                </a:solidFill>
                <a:latin typeface="Cabin" pitchFamily="34" charset="0"/>
              </a:rPr>
            </a:br>
            <a:br>
              <a:rPr lang="en-US" sz="2000" b="1" dirty="0">
                <a:solidFill>
                  <a:srgbClr val="CAD6DE"/>
                </a:solidFill>
                <a:latin typeface="Cabin" pitchFamily="34" charset="0"/>
              </a:rPr>
            </a:br>
            <a:r>
              <a:rPr lang="en-US" sz="2000" b="1" dirty="0">
                <a:solidFill>
                  <a:srgbClr val="CAD6DE"/>
                </a:solidFill>
                <a:latin typeface="Cabin" pitchFamily="34" charset="0"/>
              </a:rPr>
              <a:t>📈 Real-Time KPI Cards</a:t>
            </a:r>
            <a:br>
              <a:rPr lang="en-US" sz="2000" b="1" dirty="0">
                <a:solidFill>
                  <a:srgbClr val="CAD6DE"/>
                </a:solidFill>
                <a:latin typeface="Cabin" pitchFamily="34" charset="0"/>
              </a:rPr>
            </a:br>
            <a:endParaRPr lang="en-US" sz="2000" b="1" dirty="0">
              <a:solidFill>
                <a:srgbClr val="CAD6DE"/>
              </a:solidFill>
              <a:latin typeface="Cabin" pitchFamily="34" charset="0"/>
            </a:endParaRPr>
          </a:p>
          <a:p>
            <a:pPr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AD6DE"/>
                </a:solidFill>
                <a:latin typeface="Cabin" pitchFamily="34" charset="0"/>
              </a:rPr>
              <a:t>Display key performance indicators like:</a:t>
            </a:r>
          </a:p>
          <a:p>
            <a:pPr marL="0" lvl="1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AD6DE"/>
                </a:solidFill>
                <a:latin typeface="Cabin" pitchFamily="34" charset="0"/>
              </a:rPr>
              <a:t>👥 Total Employees</a:t>
            </a:r>
          </a:p>
          <a:p>
            <a:pPr marL="0" lvl="1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AD6DE"/>
                </a:solidFill>
                <a:latin typeface="Cabin" pitchFamily="34" charset="0"/>
              </a:rPr>
              <a:t>💰 Average Salary (screenshot shown)</a:t>
            </a:r>
          </a:p>
          <a:p>
            <a:pPr marL="0" lvl="1" indent="-285750"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AD6DE"/>
                </a:solidFill>
                <a:latin typeface="Cabin" pitchFamily="34" charset="0"/>
              </a:rPr>
              <a:t>📈 *Average Experience</a:t>
            </a:r>
          </a:p>
          <a:p>
            <a:pPr marL="0" lvl="1">
              <a:lnSpc>
                <a:spcPts val="3000"/>
              </a:lnSpc>
            </a:pPr>
            <a:endParaRPr lang="en-US" b="1" dirty="0">
              <a:solidFill>
                <a:srgbClr val="CAD6DE"/>
              </a:solidFill>
              <a:latin typeface="Cabin" pitchFamily="34" charset="0"/>
            </a:endParaRPr>
          </a:p>
          <a:p>
            <a:pPr>
              <a:lnSpc>
                <a:spcPts val="3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CAD6DE"/>
                </a:solidFill>
                <a:latin typeface="Cabin" pitchFamily="34" charset="0"/>
              </a:rPr>
              <a:t> KPIs update instantly based on user-selected filters.</a:t>
            </a:r>
          </a:p>
        </p:txBody>
      </p:sp>
    </p:spTree>
    <p:extLst>
      <p:ext uri="{BB962C8B-B14F-4D97-AF65-F5344CB8AC3E}">
        <p14:creationId xmlns:p14="http://schemas.microsoft.com/office/powerpoint/2010/main" val="37130892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667</Words>
  <Application>Microsoft Office PowerPoint</Application>
  <PresentationFormat>Custom</PresentationFormat>
  <Paragraphs>106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Cabin</vt:lpstr>
      <vt:lpstr>Arial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marwan waled</cp:lastModifiedBy>
  <cp:revision>6</cp:revision>
  <dcterms:created xsi:type="dcterms:W3CDTF">2025-05-29T23:40:21Z</dcterms:created>
  <dcterms:modified xsi:type="dcterms:W3CDTF">2025-05-30T06:14:43Z</dcterms:modified>
</cp:coreProperties>
</file>